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56" r:id="rId5"/>
    <p:sldId id="259" r:id="rId6"/>
    <p:sldId id="258" r:id="rId7"/>
    <p:sldId id="267" r:id="rId8"/>
    <p:sldId id="273" r:id="rId9"/>
    <p:sldId id="274" r:id="rId10"/>
    <p:sldId id="275" r:id="rId11"/>
    <p:sldId id="285" r:id="rId12"/>
    <p:sldId id="286" r:id="rId13"/>
    <p:sldId id="284" r:id="rId14"/>
    <p:sldId id="283" r:id="rId15"/>
    <p:sldId id="281" r:id="rId16"/>
    <p:sldId id="282" r:id="rId17"/>
    <p:sldId id="276" r:id="rId18"/>
    <p:sldId id="277" r:id="rId19"/>
    <p:sldId id="278" r:id="rId20"/>
    <p:sldId id="279" r:id="rId21"/>
    <p:sldId id="297" r:id="rId22"/>
    <p:sldId id="287" r:id="rId23"/>
    <p:sldId id="290" r:id="rId24"/>
    <p:sldId id="288" r:id="rId25"/>
    <p:sldId id="289" r:id="rId26"/>
    <p:sldId id="291" r:id="rId27"/>
    <p:sldId id="292" r:id="rId28"/>
    <p:sldId id="293" r:id="rId29"/>
    <p:sldId id="296" r:id="rId30"/>
    <p:sldId id="298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00" r:id="rId43"/>
    <p:sldId id="295" r:id="rId44"/>
    <p:sldId id="280" r:id="rId45"/>
    <p:sldId id="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18DA1-C52A-4BBB-9D2F-96AFF8FDF3F1}" v="127" dt="2018-12-20T20:27:02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E631-EC6C-4D82-A71C-0148F5F37482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A3605-7A28-403B-8AF8-3C2A1E66453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57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1AD61442-DD2F-43C4-B591-607440067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319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3F0B77CB-82BA-4D4A-AAE0-D5A413A86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587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457B-57D7-456D-BCEA-489049DA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68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67656" y="1373872"/>
            <a:ext cx="108712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8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3D68-5364-4CFF-B22E-DCDF7ABA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61741-67AE-4C93-A9E2-1AA3EC80E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B4D7-0E28-46DE-B6E9-2EA90F34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757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51F6-1A85-4CB5-B803-800B316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B9DAB-75A3-419D-AC0D-CC469DF1A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F74E0-5310-40FB-9465-AFA31022C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168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37E2-1D45-4877-831B-40B22696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46206-47C1-4571-AC0A-693335338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8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EA9C1-A9B5-4982-941C-838EF6862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411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ECB87-D4B2-41D7-8FCB-76DDC346C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411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08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3820-E5A5-4AFB-91DE-787AB372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63D0-C5F2-4F5B-913F-01F16D1B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67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7B44-9AFF-415F-9AD9-798D190FB6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5830207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5830207" cy="12294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971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678057" y="0"/>
            <a:ext cx="4513942" cy="59508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Speaker Intro Slide</a:t>
            </a:r>
          </a:p>
        </p:txBody>
      </p:sp>
    </p:spTree>
    <p:extLst>
      <p:ext uri="{BB962C8B-B14F-4D97-AF65-F5344CB8AC3E}">
        <p14:creationId xmlns:p14="http://schemas.microsoft.com/office/powerpoint/2010/main" val="220078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DBB5-FFC9-4279-BD52-58664EA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A2F5-6E3E-450F-BE40-01EEC1048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656" y="1393371"/>
            <a:ext cx="5352144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5BD1-E06F-4AE3-B6BE-2FA0A6FA4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3371"/>
            <a:ext cx="5366657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31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F2010-6B8D-4FE7-8CAC-C19A8683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270D-78EB-4997-9A4A-FE1D005C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56" y="2200275"/>
            <a:ext cx="5328331" cy="3632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9FA3-13CB-48CE-A7DF-92B3BA73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1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B188D-E567-4789-817A-663ECBA36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1" y="2200275"/>
            <a:ext cx="5328331" cy="363249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2320093-9B9F-40CF-8B5E-EDE68044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56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BC6C-C462-4C77-8B8B-149A545C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19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5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D97A329-C6E7-4E4C-A599-54D1FA65F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916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569F4-189D-4DE3-B700-91C2608F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91A40-76DA-464C-8D44-4C1AE723B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3017"/>
            <a:ext cx="10871201" cy="441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DB1244-756B-4D62-B79B-E4353EB4613D}"/>
              </a:ext>
            </a:extLst>
          </p:cNvPr>
          <p:cNvCxnSpPr>
            <a:cxnSpLocks/>
          </p:cNvCxnSpPr>
          <p:nvPr userDrawn="1"/>
        </p:nvCxnSpPr>
        <p:spPr>
          <a:xfrm>
            <a:off x="420914" y="1207612"/>
            <a:ext cx="11350173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0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4" r:id="rId10"/>
    <p:sldLayoutId id="2147483666" r:id="rId11"/>
    <p:sldLayoutId id="2147483671" r:id="rId12"/>
    <p:sldLayoutId id="2147483672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sos.fabriciolima.net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kedin.com/in/dirceuresende/" TargetMode="External"/><Relationship Id="rId5" Type="http://schemas.openxmlformats.org/officeDocument/2006/relationships/hyperlink" Target="https://github.com/dirceuresende" TargetMode="External"/><Relationship Id="rId4" Type="http://schemas.openxmlformats.org/officeDocument/2006/relationships/hyperlink" Target="https://www.dirceuresende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png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1.xls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power-bi/report-server/compare-report-server-service" TargetMode="External"/><Relationship Id="rId2" Type="http://schemas.openxmlformats.org/officeDocument/2006/relationships/hyperlink" Target="https://docs.microsoft.com/pt-br/power-bi/report-server/get-starte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SjEO428ISmw" TargetMode="External"/><Relationship Id="rId4" Type="http://schemas.openxmlformats.org/officeDocument/2006/relationships/hyperlink" Target="https://community.powerbi.com/t5/Service/Power-BI-Report-Server-product-key-for-on-prem-only/td-p/192485/page/2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61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Ecossistema</a:t>
            </a:r>
            <a:r>
              <a:rPr lang="en-US" dirty="0"/>
              <a:t> de BI da Microsoft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367608-BCF7-4E9D-8052-A752B48DD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"/>
          <a:stretch/>
        </p:blipFill>
        <p:spPr>
          <a:xfrm>
            <a:off x="2421119" y="1301386"/>
            <a:ext cx="718443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1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Relatórios</a:t>
            </a:r>
            <a:r>
              <a:rPr lang="en-US" dirty="0"/>
              <a:t> do Power BI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5840B9-3A02-4D50-8503-54026C1D5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47" y="1297772"/>
            <a:ext cx="9553304" cy="455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05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E872A6-7C08-449B-87EA-06086AA6F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656" y="1373017"/>
            <a:ext cx="10871201" cy="441818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/>
              <a:t>Servidor</a:t>
            </a:r>
            <a:r>
              <a:rPr lang="en-US" sz="3200" dirty="0"/>
              <a:t> local do Power BI</a:t>
            </a:r>
          </a:p>
          <a:p>
            <a:pPr>
              <a:lnSpc>
                <a:spcPct val="120000"/>
              </a:lnSpc>
            </a:pPr>
            <a:r>
              <a:rPr lang="en-US" sz="3200" dirty="0" err="1"/>
              <a:t>Aumento</a:t>
            </a:r>
            <a:r>
              <a:rPr lang="en-US" sz="3200" dirty="0"/>
              <a:t> de </a:t>
            </a:r>
            <a:r>
              <a:rPr lang="en-US" sz="3200" dirty="0" err="1"/>
              <a:t>capacidade</a:t>
            </a:r>
            <a:r>
              <a:rPr lang="en-US" sz="3200" dirty="0"/>
              <a:t> = Hardware</a:t>
            </a:r>
          </a:p>
          <a:p>
            <a:pPr>
              <a:lnSpc>
                <a:spcPct val="120000"/>
              </a:lnSpc>
            </a:pPr>
            <a:r>
              <a:rPr lang="en-US" sz="3200" dirty="0" err="1"/>
              <a:t>Integração</a:t>
            </a:r>
            <a:r>
              <a:rPr lang="en-US" sz="3200" dirty="0"/>
              <a:t> </a:t>
            </a:r>
            <a:r>
              <a:rPr lang="en-US" sz="3200" dirty="0" err="1"/>
              <a:t>nativa</a:t>
            </a:r>
            <a:r>
              <a:rPr lang="en-US" sz="3200" dirty="0"/>
              <a:t> com o Active Directory</a:t>
            </a:r>
          </a:p>
          <a:p>
            <a:pPr>
              <a:lnSpc>
                <a:spcPct val="120000"/>
              </a:lnSpc>
            </a:pPr>
            <a:r>
              <a:rPr lang="en-US" sz="3200" dirty="0" err="1"/>
              <a:t>Administração</a:t>
            </a:r>
            <a:r>
              <a:rPr lang="en-US" sz="3200" dirty="0"/>
              <a:t> e </a:t>
            </a:r>
            <a:r>
              <a:rPr lang="en-US" sz="3200" dirty="0" err="1"/>
              <a:t>manutenção</a:t>
            </a:r>
            <a:r>
              <a:rPr lang="en-US" sz="3200" dirty="0"/>
              <a:t> é da </a:t>
            </a:r>
            <a:r>
              <a:rPr lang="en-US" sz="3200" dirty="0" err="1"/>
              <a:t>empresa</a:t>
            </a: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 err="1"/>
              <a:t>Não</a:t>
            </a:r>
            <a:r>
              <a:rPr lang="en-US" sz="3200" dirty="0"/>
              <a:t> </a:t>
            </a:r>
            <a:r>
              <a:rPr lang="en-US" sz="3200" dirty="0" err="1"/>
              <a:t>tem</a:t>
            </a:r>
            <a:r>
              <a:rPr lang="en-US" sz="3200" dirty="0"/>
              <a:t> </a:t>
            </a:r>
            <a:r>
              <a:rPr lang="en-US" sz="3200" dirty="0" err="1"/>
              <a:t>dependência</a:t>
            </a:r>
            <a:r>
              <a:rPr lang="en-US" sz="3200" dirty="0"/>
              <a:t> da Internet</a:t>
            </a:r>
          </a:p>
          <a:p>
            <a:pPr>
              <a:lnSpc>
                <a:spcPct val="120000"/>
              </a:lnSpc>
            </a:pPr>
            <a:r>
              <a:rPr lang="en-US" sz="3200" dirty="0" err="1"/>
              <a:t>Não</a:t>
            </a:r>
            <a:r>
              <a:rPr lang="en-US" sz="3200" dirty="0"/>
              <a:t> </a:t>
            </a:r>
            <a:r>
              <a:rPr lang="en-US" sz="3200" dirty="0" err="1"/>
              <a:t>necessita</a:t>
            </a:r>
            <a:r>
              <a:rPr lang="en-US" sz="3200" dirty="0"/>
              <a:t> de </a:t>
            </a:r>
            <a:r>
              <a:rPr lang="en-US" sz="3200" dirty="0" err="1"/>
              <a:t>licença</a:t>
            </a:r>
            <a:r>
              <a:rPr lang="en-US" sz="3200" dirty="0"/>
              <a:t> para </a:t>
            </a:r>
            <a:r>
              <a:rPr lang="en-US" sz="3200" dirty="0" err="1"/>
              <a:t>visualização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274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Arquitetura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5D1BD8-4E63-4B0F-8B19-B6BC79FE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41" y="1448071"/>
            <a:ext cx="8447451" cy="42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05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Licenciamento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7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Licenciamento</a:t>
            </a:r>
            <a:endParaRPr lang="en-US" dirty="0"/>
          </a:p>
        </p:txBody>
      </p:sp>
      <p:pic>
        <p:nvPicPr>
          <p:cNvPr id="3" name="Picture 2" descr="Resultado de imagem para power bi report server license">
            <a:extLst>
              <a:ext uri="{FF2B5EF4-FFF2-40B4-BE49-F238E27FC236}">
                <a16:creationId xmlns:a16="http://schemas.microsoft.com/office/drawing/2014/main" id="{788E016D-8A77-4AB0-9815-EDB1672A1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129" y="1440930"/>
            <a:ext cx="6236859" cy="436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877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Licenciamento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522795-3D4D-4CB9-ADAC-A4610E85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457325"/>
            <a:ext cx="72104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2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Licenciamento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F54E3-1AB8-4374-8862-9C4FC3C1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565" y="1970007"/>
            <a:ext cx="7110821" cy="291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940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Vantagens</a:t>
            </a:r>
            <a:r>
              <a:rPr lang="en-US" dirty="0"/>
              <a:t> do PBIRS</a:t>
            </a:r>
          </a:p>
        </p:txBody>
      </p:sp>
    </p:spTree>
    <p:extLst>
      <p:ext uri="{BB962C8B-B14F-4D97-AF65-F5344CB8AC3E}">
        <p14:creationId xmlns:p14="http://schemas.microsoft.com/office/powerpoint/2010/main" val="45033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Vantagens</a:t>
            </a:r>
            <a:r>
              <a:rPr lang="en-US" dirty="0"/>
              <a:t> do PBIRS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497511B2-3CE0-403E-A6D3-43618330D7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863700"/>
              </p:ext>
            </p:extLst>
          </p:nvPr>
        </p:nvGraphicFramePr>
        <p:xfrm>
          <a:off x="853195" y="1947092"/>
          <a:ext cx="10485610" cy="3147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Worksheet" r:id="rId3" imgW="5743685" imgH="1724150" progId="Excel.Sheet.12">
                  <p:embed/>
                </p:oleObj>
              </mc:Choice>
              <mc:Fallback>
                <p:oleObj name="Worksheet" r:id="rId3" imgW="5743685" imgH="17241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195" y="1947092"/>
                        <a:ext cx="10485610" cy="3147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43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CD08BC-E44E-4C81-8A67-EA9E59B7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Power BI </a:t>
            </a:r>
            <a:r>
              <a:rPr lang="pt-BR" sz="4400" dirty="0" err="1"/>
              <a:t>Report</a:t>
            </a:r>
            <a:r>
              <a:rPr lang="pt-BR" sz="4400" dirty="0"/>
              <a:t> Server - A solução definitiva de BI e visualização de dados para sua empresa 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0CCDC-B809-4657-B42A-97132F520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Dirceu Resende</a:t>
            </a:r>
          </a:p>
        </p:txBody>
      </p:sp>
    </p:spTree>
    <p:extLst>
      <p:ext uri="{BB962C8B-B14F-4D97-AF65-F5344CB8AC3E}">
        <p14:creationId xmlns:p14="http://schemas.microsoft.com/office/powerpoint/2010/main" val="292353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Vantagens</a:t>
            </a:r>
            <a:r>
              <a:rPr lang="en-US" dirty="0"/>
              <a:t> do PBIRS</a:t>
            </a:r>
          </a:p>
        </p:txBody>
      </p:sp>
      <p:pic>
        <p:nvPicPr>
          <p:cNvPr id="9218" name="Picture 2" descr="Resultado de imagem para cloud vs on prem">
            <a:extLst>
              <a:ext uri="{FF2B5EF4-FFF2-40B4-BE49-F238E27FC236}">
                <a16:creationId xmlns:a16="http://schemas.microsoft.com/office/drawing/2014/main" id="{DDDC6EE2-E408-42AA-81CB-2BCB2A268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626054"/>
            <a:ext cx="72390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5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Vantagens</a:t>
            </a:r>
            <a:r>
              <a:rPr lang="en-US" dirty="0"/>
              <a:t> do PBIRS</a:t>
            </a:r>
          </a:p>
        </p:txBody>
      </p:sp>
      <p:pic>
        <p:nvPicPr>
          <p:cNvPr id="8196" name="Picture 4" descr="Resultado de imagem para power bi report server paginated reports">
            <a:extLst>
              <a:ext uri="{FF2B5EF4-FFF2-40B4-BE49-F238E27FC236}">
                <a16:creationId xmlns:a16="http://schemas.microsoft.com/office/drawing/2014/main" id="{6580244A-5133-4C35-9BB5-2DE4980E0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59" y="1328740"/>
            <a:ext cx="4305024" cy="452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power bi report server paginated reports">
            <a:extLst>
              <a:ext uri="{FF2B5EF4-FFF2-40B4-BE49-F238E27FC236}">
                <a16:creationId xmlns:a16="http://schemas.microsoft.com/office/drawing/2014/main" id="{3B0E019F-F004-48E6-A83A-405F6450F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17" y="1328740"/>
            <a:ext cx="5268427" cy="452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141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Vantagens</a:t>
            </a:r>
            <a:r>
              <a:rPr lang="en-US" dirty="0"/>
              <a:t> do PBIRS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414292-72D2-4198-8136-5D21D477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90" y="1506583"/>
            <a:ext cx="6362718" cy="40059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B54C9B-A7A4-4AF9-BC3A-19FBACEC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007" y="1840979"/>
            <a:ext cx="5263292" cy="333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15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Vantagens</a:t>
            </a:r>
            <a:r>
              <a:rPr lang="en-US" dirty="0"/>
              <a:t> do PBIRS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1168D-5803-43C8-AAD2-D4F50C1FE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6" y="1316278"/>
            <a:ext cx="5059680" cy="45137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C182C03-5FEF-42FD-9AB0-071844D9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192" y="1305854"/>
            <a:ext cx="5993961" cy="452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7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Vantagens</a:t>
            </a:r>
            <a:r>
              <a:rPr lang="en-US" dirty="0"/>
              <a:t> do PBIRS</a:t>
            </a:r>
          </a:p>
        </p:txBody>
      </p:sp>
      <p:pic>
        <p:nvPicPr>
          <p:cNvPr id="11266" name="Picture 2" descr="Resultado de imagem para power bi mobile vs mobile report publisher">
            <a:extLst>
              <a:ext uri="{FF2B5EF4-FFF2-40B4-BE49-F238E27FC236}">
                <a16:creationId xmlns:a16="http://schemas.microsoft.com/office/drawing/2014/main" id="{C55BF10A-C1E8-4668-ABD5-8BE5E253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525" y="2053668"/>
            <a:ext cx="44672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m para power bi mobile">
            <a:extLst>
              <a:ext uri="{FF2B5EF4-FFF2-40B4-BE49-F238E27FC236}">
                <a16:creationId xmlns:a16="http://schemas.microsoft.com/office/drawing/2014/main" id="{450FC986-4F3F-4CCA-9B1B-A2DFC9770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3173" y="1811383"/>
            <a:ext cx="7153605" cy="363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4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Vantagens</a:t>
            </a:r>
            <a:r>
              <a:rPr lang="en-US" dirty="0"/>
              <a:t> do PBIRS</a:t>
            </a:r>
          </a:p>
        </p:txBody>
      </p:sp>
      <p:pic>
        <p:nvPicPr>
          <p:cNvPr id="13314" name="Picture 2" descr="Resultado de imagem para power bi gateway">
            <a:extLst>
              <a:ext uri="{FF2B5EF4-FFF2-40B4-BE49-F238E27FC236}">
                <a16:creationId xmlns:a16="http://schemas.microsoft.com/office/drawing/2014/main" id="{5365BA90-42C4-4076-9DCB-C32D16AC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078" y="1930037"/>
            <a:ext cx="80391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7B8A80-F3BF-46EA-B05B-05916C03A9CF}"/>
              </a:ext>
            </a:extLst>
          </p:cNvPr>
          <p:cNvCxnSpPr>
            <a:cxnSpLocks/>
          </p:cNvCxnSpPr>
          <p:nvPr/>
        </p:nvCxnSpPr>
        <p:spPr>
          <a:xfrm>
            <a:off x="5294811" y="2455817"/>
            <a:ext cx="2144278" cy="209005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E1ADE6A-2DBC-47EC-8D50-9C2403692FAF}"/>
              </a:ext>
            </a:extLst>
          </p:cNvPr>
          <p:cNvCxnSpPr>
            <a:cxnSpLocks/>
          </p:cNvCxnSpPr>
          <p:nvPr/>
        </p:nvCxnSpPr>
        <p:spPr>
          <a:xfrm flipV="1">
            <a:off x="5399314" y="2455817"/>
            <a:ext cx="1863635" cy="19681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51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Vantagens</a:t>
            </a:r>
            <a:r>
              <a:rPr lang="en-US" dirty="0"/>
              <a:t> do PBIRS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84D3DE-E135-4275-9BF9-3AA36F0A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8" y="2049142"/>
            <a:ext cx="10928969" cy="296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60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</p:spTree>
    <p:extLst>
      <p:ext uri="{BB962C8B-B14F-4D97-AF65-F5344CB8AC3E}">
        <p14:creationId xmlns:p14="http://schemas.microsoft.com/office/powerpoint/2010/main" val="329556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  <p:pic>
        <p:nvPicPr>
          <p:cNvPr id="16388" name="Picture 4" descr="Resultado de imagem para ask me a question power bi">
            <a:extLst>
              <a:ext uri="{FF2B5EF4-FFF2-40B4-BE49-F238E27FC236}">
                <a16:creationId xmlns:a16="http://schemas.microsoft.com/office/drawing/2014/main" id="{94EE3F1D-ACAE-4CB6-A003-8608514C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3" y="2239600"/>
            <a:ext cx="39147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171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/>
              <a:t>Ask</a:t>
            </a:r>
            <a:r>
              <a:rPr lang="pt-BR" sz="2800" dirty="0"/>
              <a:t> a </a:t>
            </a:r>
            <a:r>
              <a:rPr lang="pt-BR" sz="2800" dirty="0" err="1"/>
              <a:t>question</a:t>
            </a:r>
            <a:r>
              <a:rPr lang="pt-BR" sz="2800" dirty="0"/>
              <a:t> (P&amp;R)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060591-674A-4923-8F81-C2782D79BF69}"/>
              </a:ext>
            </a:extLst>
          </p:cNvPr>
          <p:cNvSpPr txBox="1"/>
          <p:nvPr/>
        </p:nvSpPr>
        <p:spPr>
          <a:xfrm>
            <a:off x="6474823" y="1567543"/>
            <a:ext cx="4171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Dashboards</a:t>
            </a: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8976A9FB-F296-4F80-B484-FBC7CB38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23" y="2090763"/>
            <a:ext cx="5116073" cy="352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4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Atualizações quadrimestrais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060591-674A-4923-8F81-C2782D79BF69}"/>
              </a:ext>
            </a:extLst>
          </p:cNvPr>
          <p:cNvSpPr txBox="1"/>
          <p:nvPr/>
        </p:nvSpPr>
        <p:spPr>
          <a:xfrm>
            <a:off x="6021976" y="1567543"/>
            <a:ext cx="530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Editar relatório pelo navegador</a:t>
            </a:r>
          </a:p>
        </p:txBody>
      </p:sp>
      <p:pic>
        <p:nvPicPr>
          <p:cNvPr id="18434" name="Picture 2" descr="Resultado de imagem para power bi desktop november">
            <a:extLst>
              <a:ext uri="{FF2B5EF4-FFF2-40B4-BE49-F238E27FC236}">
                <a16:creationId xmlns:a16="http://schemas.microsoft.com/office/drawing/2014/main" id="{D49D7432-E741-4ECD-8304-4D4072EEE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3" y="2090763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79DBB11-2209-478E-920B-35D084BC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99" y="2090762"/>
            <a:ext cx="5919116" cy="30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8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BBA9F357-20A7-4FA1-8418-D18B07ABDE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6" r="2867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05" y="357424"/>
            <a:ext cx="6179639" cy="959021"/>
          </a:xfrm>
        </p:spPr>
        <p:txBody>
          <a:bodyPr/>
          <a:lstStyle/>
          <a:p>
            <a:r>
              <a:rPr lang="en-US" dirty="0"/>
              <a:t>Dirceu Resende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A430C14-2C90-4E39-83BC-809AEDD2778B}"/>
              </a:ext>
            </a:extLst>
          </p:cNvPr>
          <p:cNvSpPr txBox="1">
            <a:spLocks/>
          </p:cNvSpPr>
          <p:nvPr/>
        </p:nvSpPr>
        <p:spPr>
          <a:xfrm>
            <a:off x="460407" y="1332416"/>
            <a:ext cx="5927564" cy="29522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Consultor SQL Server e BI Team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Leader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#TeamFabricioLima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Instrutor e Consultor de Power BI no Planilheiros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Instrutor do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cursos.fabriciolima.net</a:t>
            </a:r>
            <a:endParaRPr lang="pt-B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Autor do blog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dirceuresende.com</a:t>
            </a:r>
            <a:endParaRPr lang="pt-BR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MVP Data Platform desde 2018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MCP, MTA, MCSA, MCT e MCSE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Organizador do PASS Local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SQL Server ES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Escritor do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iMasters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3705D72-8392-4CFE-A6A7-1D40BD4ED76A}"/>
              </a:ext>
            </a:extLst>
          </p:cNvPr>
          <p:cNvSpPr/>
          <p:nvPr/>
        </p:nvSpPr>
        <p:spPr>
          <a:xfrm>
            <a:off x="278682" y="4827914"/>
            <a:ext cx="7384868" cy="138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dirceuresende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                            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Telegram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dirceuresende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Skype: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dirceuresende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LinkedIn: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/in/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hlinkClick r:id="rId6"/>
              </a:rPr>
              <a:t>dirceuresende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/</a:t>
            </a: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</a:pP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803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Relatórios em tempo real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060591-674A-4923-8F81-C2782D79BF69}"/>
              </a:ext>
            </a:extLst>
          </p:cNvPr>
          <p:cNvSpPr txBox="1"/>
          <p:nvPr/>
        </p:nvSpPr>
        <p:spPr>
          <a:xfrm>
            <a:off x="6814458" y="1567543"/>
            <a:ext cx="530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Insights rápidos</a:t>
            </a:r>
          </a:p>
        </p:txBody>
      </p:sp>
      <p:pic>
        <p:nvPicPr>
          <p:cNvPr id="19458" name="Picture 2" descr="Resultado de imagem para power bi real time dashboards">
            <a:extLst>
              <a:ext uri="{FF2B5EF4-FFF2-40B4-BE49-F238E27FC236}">
                <a16:creationId xmlns:a16="http://schemas.microsoft.com/office/drawing/2014/main" id="{BFFC6494-D7E7-46B2-A5CC-BF4332638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3" y="2119067"/>
            <a:ext cx="4744403" cy="36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sultado de imagem para power bi quick insights">
            <a:extLst>
              <a:ext uri="{FF2B5EF4-FFF2-40B4-BE49-F238E27FC236}">
                <a16:creationId xmlns:a16="http://schemas.microsoft.com/office/drawing/2014/main" id="{968A641A-683A-4D62-AF72-E4F638F9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737" y="2090762"/>
            <a:ext cx="3397795" cy="374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051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Analisar no Excel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060591-674A-4923-8F81-C2782D79BF69}"/>
              </a:ext>
            </a:extLst>
          </p:cNvPr>
          <p:cNvSpPr txBox="1"/>
          <p:nvPr/>
        </p:nvSpPr>
        <p:spPr>
          <a:xfrm>
            <a:off x="6814458" y="1567543"/>
            <a:ext cx="530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Exportar para Excel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2FECAB-4AD0-42A7-B8C0-A9ADC10B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03" y="2099069"/>
            <a:ext cx="4885508" cy="33932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93A12FD-C74F-46C6-8D71-08CDC9E9A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1" r="1518" b="2711"/>
          <a:stretch/>
        </p:blipFill>
        <p:spPr>
          <a:xfrm>
            <a:off x="6897191" y="2099069"/>
            <a:ext cx="3953689" cy="36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60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Integração com Azure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060591-674A-4923-8F81-C2782D79BF69}"/>
              </a:ext>
            </a:extLst>
          </p:cNvPr>
          <p:cNvSpPr txBox="1"/>
          <p:nvPr/>
        </p:nvSpPr>
        <p:spPr>
          <a:xfrm>
            <a:off x="6814458" y="1567543"/>
            <a:ext cx="530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Integração com </a:t>
            </a:r>
            <a:r>
              <a:rPr lang="pt-BR" sz="2800" dirty="0" err="1"/>
              <a:t>LogicApps</a:t>
            </a:r>
            <a:endParaRPr lang="pt-BR" sz="2800" dirty="0"/>
          </a:p>
        </p:txBody>
      </p:sp>
      <p:pic>
        <p:nvPicPr>
          <p:cNvPr id="20482" name="Picture 2" descr="Resultado de imagem para power bi integrations">
            <a:extLst>
              <a:ext uri="{FF2B5EF4-FFF2-40B4-BE49-F238E27FC236}">
                <a16:creationId xmlns:a16="http://schemas.microsoft.com/office/drawing/2014/main" id="{702BDC0F-D409-4E46-B321-1FB2E61D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3" y="2264816"/>
            <a:ext cx="5964283" cy="335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power bi integrations">
            <a:extLst>
              <a:ext uri="{FF2B5EF4-FFF2-40B4-BE49-F238E27FC236}">
                <a16:creationId xmlns:a16="http://schemas.microsoft.com/office/drawing/2014/main" id="{F941678A-1D51-404F-B9F1-BC510B5A7A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471" y="2264816"/>
            <a:ext cx="4591386" cy="200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511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Integração com SharePoint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060591-674A-4923-8F81-C2782D79BF69}"/>
              </a:ext>
            </a:extLst>
          </p:cNvPr>
          <p:cNvSpPr txBox="1"/>
          <p:nvPr/>
        </p:nvSpPr>
        <p:spPr>
          <a:xfrm>
            <a:off x="6422570" y="1567543"/>
            <a:ext cx="530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Integração com Office 365</a:t>
            </a:r>
          </a:p>
        </p:txBody>
      </p:sp>
      <p:pic>
        <p:nvPicPr>
          <p:cNvPr id="22530" name="Picture 2" descr="Resultado de imagem para power bi sharepoint">
            <a:extLst>
              <a:ext uri="{FF2B5EF4-FFF2-40B4-BE49-F238E27FC236}">
                <a16:creationId xmlns:a16="http://schemas.microsoft.com/office/drawing/2014/main" id="{B8214F6F-BA29-49EF-BD7A-9D21D429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2" y="2090763"/>
            <a:ext cx="5085803" cy="35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Menu Workspaces">
            <a:extLst>
              <a:ext uri="{FF2B5EF4-FFF2-40B4-BE49-F238E27FC236}">
                <a16:creationId xmlns:a16="http://schemas.microsoft.com/office/drawing/2014/main" id="{B5F17D8F-0BFD-4BF9-B1A6-7ABD16DE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336" y="2090763"/>
            <a:ext cx="5401153" cy="349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86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Visuais personalizados com 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6060591-674A-4923-8F81-C2782D79BF69}"/>
              </a:ext>
            </a:extLst>
          </p:cNvPr>
          <p:cNvSpPr txBox="1"/>
          <p:nvPr/>
        </p:nvSpPr>
        <p:spPr>
          <a:xfrm>
            <a:off x="6422570" y="1567543"/>
            <a:ext cx="576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Muito caro para pequenas empresas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E6E3A73-4237-4E4B-B19F-AEC709A7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6" y="2090763"/>
            <a:ext cx="5307874" cy="29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10FEC02-FFB7-4987-B6EC-A59BE0021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051563"/>
              </p:ext>
            </p:extLst>
          </p:nvPr>
        </p:nvGraphicFramePr>
        <p:xfrm>
          <a:off x="6523257" y="2090763"/>
          <a:ext cx="5568055" cy="167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Worksheet" r:id="rId4" imgW="5743685" imgH="1724150" progId="Excel.Sheet.12">
                  <p:embed/>
                </p:oleObj>
              </mc:Choice>
              <mc:Fallback>
                <p:oleObj name="Worksheet" r:id="rId4" imgW="5743685" imgH="1724150" progId="Excel.Sheet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497511B2-3CE0-403E-A6D3-43618330D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3257" y="2090763"/>
                        <a:ext cx="5568055" cy="1671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6" name="Picture 4" descr="Resultado de imagem para sql server enterprise">
            <a:extLst>
              <a:ext uri="{FF2B5EF4-FFF2-40B4-BE49-F238E27FC236}">
                <a16:creationId xmlns:a16="http://schemas.microsoft.com/office/drawing/2014/main" id="{FAEFF0FB-3FDB-4B3E-A85B-74A76825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944" y="3762103"/>
            <a:ext cx="2282368" cy="167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9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Publicação só interna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FBCF47-9EFF-4A6F-85E4-046F4262D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825" y="2090763"/>
            <a:ext cx="5309137" cy="36954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276F68E-2094-4B96-9E5C-C2D398FD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2" y="2090763"/>
            <a:ext cx="3616324" cy="29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32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Modelo composto</a:t>
            </a:r>
          </a:p>
        </p:txBody>
      </p:sp>
      <p:pic>
        <p:nvPicPr>
          <p:cNvPr id="24578" name="Picture 2" descr="Resultado de imagem para direct query + import composite model">
            <a:extLst>
              <a:ext uri="{FF2B5EF4-FFF2-40B4-BE49-F238E27FC236}">
                <a16:creationId xmlns:a16="http://schemas.microsoft.com/office/drawing/2014/main" id="{D9288075-0C06-449D-9F3D-23CA1CC9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7" y="2352018"/>
            <a:ext cx="4244944" cy="285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Resultado de imagem para power bi report server composite model">
            <a:extLst>
              <a:ext uri="{FF2B5EF4-FFF2-40B4-BE49-F238E27FC236}">
                <a16:creationId xmlns:a16="http://schemas.microsoft.com/office/drawing/2014/main" id="{BC007E11-C081-43E6-B133-C7CC09B02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743" y="2737237"/>
            <a:ext cx="46386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30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Envio de alertas baseado em indicadores</a:t>
            </a:r>
          </a:p>
        </p:txBody>
      </p:sp>
      <p:pic>
        <p:nvPicPr>
          <p:cNvPr id="26628" name="Picture 4" descr="Resultado de imagem para power bi alerts">
            <a:extLst>
              <a:ext uri="{FF2B5EF4-FFF2-40B4-BE49-F238E27FC236}">
                <a16:creationId xmlns:a16="http://schemas.microsoft.com/office/drawing/2014/main" id="{A0FFAE9A-9679-4983-9C05-8F7B9C0E7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074" y="2090763"/>
            <a:ext cx="5233851" cy="371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568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Limitações</a:t>
            </a:r>
            <a:r>
              <a:rPr lang="en-US" dirty="0"/>
              <a:t> do PBIRS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2" y="1567543"/>
            <a:ext cx="1112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Embarcar relatórios em páginas e aplicações na Internet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95E0CC-9DF3-45A5-8355-07215CFB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85" y="2090763"/>
            <a:ext cx="5751030" cy="37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11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Acesso</a:t>
            </a:r>
            <a:r>
              <a:rPr lang="en-US" dirty="0"/>
              <a:t> Mobile e Web</a:t>
            </a:r>
          </a:p>
        </p:txBody>
      </p:sp>
    </p:spTree>
    <p:extLst>
      <p:ext uri="{BB962C8B-B14F-4D97-AF65-F5344CB8AC3E}">
        <p14:creationId xmlns:p14="http://schemas.microsoft.com/office/powerpoint/2010/main" val="131476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01230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e Web</a:t>
            </a:r>
          </a:p>
        </p:txBody>
      </p:sp>
      <p:pic>
        <p:nvPicPr>
          <p:cNvPr id="14338" name="Picture 2" descr="Resultado de imagem para ssrs firewall">
            <a:extLst>
              <a:ext uri="{FF2B5EF4-FFF2-40B4-BE49-F238E27FC236}">
                <a16:creationId xmlns:a16="http://schemas.microsoft.com/office/drawing/2014/main" id="{3BFEE493-0886-4C4C-B336-50B71A3DF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82" y="1860368"/>
            <a:ext cx="60579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Resultado de imagem para ssrs internet access">
            <a:extLst>
              <a:ext uri="{FF2B5EF4-FFF2-40B4-BE49-F238E27FC236}">
                <a16:creationId xmlns:a16="http://schemas.microsoft.com/office/drawing/2014/main" id="{7199FDAD-95FF-4644-B549-7B21F264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470" y="1860368"/>
            <a:ext cx="23717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80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68BF42-2A9C-4D14-8164-4CE4EF6BDE08}"/>
              </a:ext>
            </a:extLst>
          </p:cNvPr>
          <p:cNvSpPr txBox="1"/>
          <p:nvPr/>
        </p:nvSpPr>
        <p:spPr>
          <a:xfrm>
            <a:off x="470263" y="1576251"/>
            <a:ext cx="11295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2"/>
              </a:rPr>
              <a:t>https://docs.microsoft.com/pt-br/power-bi/report-server/get-started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https://docs.microsoft.com/pt-br/power-bi/report-server/compare-report-server-service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4"/>
              </a:rPr>
              <a:t>https://community.powerbi.com/t5/Service/Power-BI-Report-Server-product-key-for-on-prem-only/td-p/192485/page/2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5"/>
              </a:rPr>
              <a:t>https://www.youtube.com/watch?v=SjEO428ISmw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9456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5629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O que é BI?</a:t>
            </a:r>
          </a:p>
          <a:p>
            <a:pPr>
              <a:lnSpc>
                <a:spcPct val="120000"/>
              </a:lnSpc>
            </a:pPr>
            <a:r>
              <a:rPr lang="en-US" sz="3200" dirty="0" err="1"/>
              <a:t>Servidor</a:t>
            </a:r>
            <a:r>
              <a:rPr lang="en-US" sz="3200" dirty="0"/>
              <a:t> de </a:t>
            </a:r>
            <a:r>
              <a:rPr lang="en-US" sz="3200" dirty="0" err="1"/>
              <a:t>Relatórios</a:t>
            </a:r>
            <a:r>
              <a:rPr lang="en-US" sz="3200" dirty="0"/>
              <a:t> do Power BI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3200" dirty="0" err="1"/>
              <a:t>Licenciamento</a:t>
            </a: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 err="1"/>
              <a:t>Vantagens</a:t>
            </a: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 err="1"/>
              <a:t>Limitações</a:t>
            </a: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/>
              <a:t>Mobile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Report Builder</a:t>
            </a:r>
          </a:p>
        </p:txBody>
      </p:sp>
    </p:spTree>
    <p:extLst>
      <p:ext uri="{BB962C8B-B14F-4D97-AF65-F5344CB8AC3E}">
        <p14:creationId xmlns:p14="http://schemas.microsoft.com/office/powerpoint/2010/main" val="427590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Relatórios</a:t>
            </a:r>
            <a:r>
              <a:rPr lang="en-US" dirty="0"/>
              <a:t> do Power BI</a:t>
            </a:r>
          </a:p>
        </p:txBody>
      </p:sp>
    </p:spTree>
    <p:extLst>
      <p:ext uri="{BB962C8B-B14F-4D97-AF65-F5344CB8AC3E}">
        <p14:creationId xmlns:p14="http://schemas.microsoft.com/office/powerpoint/2010/main" val="17203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BI?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CA27F0-BDE4-4238-8ABD-4D240893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17" y="1656341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o que é bi">
            <a:extLst>
              <a:ext uri="{FF2B5EF4-FFF2-40B4-BE49-F238E27FC236}">
                <a16:creationId xmlns:a16="http://schemas.microsoft.com/office/drawing/2014/main" id="{C7B924F8-3511-4952-953F-0BD521B45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34" y="4023685"/>
            <a:ext cx="4384766" cy="16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o que é bi">
            <a:extLst>
              <a:ext uri="{FF2B5EF4-FFF2-40B4-BE49-F238E27FC236}">
                <a16:creationId xmlns:a16="http://schemas.microsoft.com/office/drawing/2014/main" id="{C9A0DC17-7DE3-47AD-9DBE-8ED1DA9E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9" y="1486931"/>
            <a:ext cx="3872466" cy="215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m para power bi logo">
            <a:extLst>
              <a:ext uri="{FF2B5EF4-FFF2-40B4-BE49-F238E27FC236}">
                <a16:creationId xmlns:a16="http://schemas.microsoft.com/office/drawing/2014/main" id="{D7A625F3-D869-4A0E-AB70-E6FAC9573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9" y="3836696"/>
            <a:ext cx="3872466" cy="193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12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BI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0852C0-5607-4F67-AC70-7A8FAAFD4DAC}"/>
              </a:ext>
            </a:extLst>
          </p:cNvPr>
          <p:cNvSpPr txBox="1"/>
          <p:nvPr/>
        </p:nvSpPr>
        <p:spPr>
          <a:xfrm>
            <a:off x="418011" y="1489166"/>
            <a:ext cx="1158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Técnicas e conceitos para analisar o passado, presente (streaming) e futuro (data </a:t>
            </a:r>
            <a:r>
              <a:rPr lang="pt-BR" sz="2400" dirty="0" err="1"/>
              <a:t>science</a:t>
            </a:r>
            <a:r>
              <a:rPr lang="pt-BR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u="sng" dirty="0"/>
              <a:t>NÃO</a:t>
            </a:r>
            <a:r>
              <a:rPr lang="pt-BR" sz="2400" dirty="0"/>
              <a:t> é ferramenta!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Suporte à tomada de decisão: Mais fatos e menos “eu acho”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ETL: Extrair, transformar e carregar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Dados tratados, compartilhados, organizados, estruturados e governados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Análise, estudo, compartilhamento, monitoramento e visualização dos dados</a:t>
            </a:r>
          </a:p>
        </p:txBody>
      </p:sp>
    </p:spTree>
    <p:extLst>
      <p:ext uri="{BB962C8B-B14F-4D97-AF65-F5344CB8AC3E}">
        <p14:creationId xmlns:p14="http://schemas.microsoft.com/office/powerpoint/2010/main" val="417909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conceitual</a:t>
            </a:r>
            <a:r>
              <a:rPr lang="en-US" dirty="0"/>
              <a:t> de um BI</a:t>
            </a:r>
          </a:p>
        </p:txBody>
      </p:sp>
      <p:pic>
        <p:nvPicPr>
          <p:cNvPr id="5122" name="Picture 2" descr="Resultado de imagem para o que é bi">
            <a:extLst>
              <a:ext uri="{FF2B5EF4-FFF2-40B4-BE49-F238E27FC236}">
                <a16:creationId xmlns:a16="http://schemas.microsoft.com/office/drawing/2014/main" id="{8C0592AE-A379-47DE-9087-0F1313C96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8736" r="2600" b="5668"/>
          <a:stretch/>
        </p:blipFill>
        <p:spPr bwMode="auto">
          <a:xfrm>
            <a:off x="1789611" y="1802674"/>
            <a:ext cx="8612777" cy="358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34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BIUG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F2C818"/>
      </a:accent1>
      <a:accent2>
        <a:srgbClr val="000000"/>
      </a:accent2>
      <a:accent3>
        <a:srgbClr val="D8D8D8"/>
      </a:accent3>
      <a:accent4>
        <a:srgbClr val="7F7F7F"/>
      </a:accent4>
      <a:accent5>
        <a:srgbClr val="262626"/>
      </a:accent5>
      <a:accent6>
        <a:srgbClr val="F2C818"/>
      </a:accent6>
      <a:hlink>
        <a:srgbClr val="F2C818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3" ma:contentTypeDescription="Create a new document." ma:contentTypeScope="" ma:versionID="33089831409de2006d720ccaa4ba435b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dd9e917392db8ddc1d122c39535b6523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130215-149B-4B56-AAE8-EF1980B20BB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3E73A37-B2C0-4D97-AC68-E62C4C5316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D8D74A-93CE-4978-8C1D-A41EE94072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3524</TotalTime>
  <Words>456</Words>
  <Application>Microsoft Office PowerPoint</Application>
  <PresentationFormat>Widescreen</PresentationFormat>
  <Paragraphs>101</Paragraphs>
  <Slides>42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6" baseType="lpstr">
      <vt:lpstr>Arial</vt:lpstr>
      <vt:lpstr>Calibri</vt:lpstr>
      <vt:lpstr>Office Theme</vt:lpstr>
      <vt:lpstr>Planilha do Microsoft Excel</vt:lpstr>
      <vt:lpstr>Apresentação do PowerPoint</vt:lpstr>
      <vt:lpstr>Power BI Report Server - A solução definitiva de BI e visualização de dados para sua empresa </vt:lpstr>
      <vt:lpstr>Dirceu Resende</vt:lpstr>
      <vt:lpstr>Agenda</vt:lpstr>
      <vt:lpstr>Agenda</vt:lpstr>
      <vt:lpstr>Servidor de Relatórios do Power BI</vt:lpstr>
      <vt:lpstr>O que é BI?</vt:lpstr>
      <vt:lpstr>O que é BI</vt:lpstr>
      <vt:lpstr>Arquitetura conceitual de um BI</vt:lpstr>
      <vt:lpstr>Ecossistema de BI da Microsoft</vt:lpstr>
      <vt:lpstr>Servidor de Relatórios do Power BI</vt:lpstr>
      <vt:lpstr>Principais características</vt:lpstr>
      <vt:lpstr>Arquitetura</vt:lpstr>
      <vt:lpstr>Licenciamento</vt:lpstr>
      <vt:lpstr>Licenciamento</vt:lpstr>
      <vt:lpstr>Licenciamento</vt:lpstr>
      <vt:lpstr>Licenciamento</vt:lpstr>
      <vt:lpstr>Vantagens do PBIRS</vt:lpstr>
      <vt:lpstr>Vantagens do PBIRS</vt:lpstr>
      <vt:lpstr>Vantagens do PBIRS</vt:lpstr>
      <vt:lpstr>Vantagens do PBIRS</vt:lpstr>
      <vt:lpstr>Vantagens do PBIRS</vt:lpstr>
      <vt:lpstr>Vantagens do PBIRS</vt:lpstr>
      <vt:lpstr>Vantagens do PBIRS</vt:lpstr>
      <vt:lpstr>Vantagens do PBIRS</vt:lpstr>
      <vt:lpstr>Vantagens do PBIRS</vt:lpstr>
      <vt:lpstr>Limitações do PBIRS</vt:lpstr>
      <vt:lpstr>Limitações do PBIRS</vt:lpstr>
      <vt:lpstr>Limitações do PBIRS</vt:lpstr>
      <vt:lpstr>Limitações do PBIRS</vt:lpstr>
      <vt:lpstr>Limitações do PBIRS</vt:lpstr>
      <vt:lpstr>Limitações do PBIRS</vt:lpstr>
      <vt:lpstr>Limitações do PBIRS</vt:lpstr>
      <vt:lpstr>Limitações do PBIRS</vt:lpstr>
      <vt:lpstr>Limitações do PBIRS</vt:lpstr>
      <vt:lpstr>Limitações do PBIRS</vt:lpstr>
      <vt:lpstr>Limitações do PBIRS</vt:lpstr>
      <vt:lpstr>Limitações do PBIRS</vt:lpstr>
      <vt:lpstr>Acesso Mobile e Web</vt:lpstr>
      <vt:lpstr>Mobile e Web</vt:lpstr>
      <vt:lpstr>Referências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Albrecht</dc:creator>
  <cp:lastModifiedBy>Dirceu Resende</cp:lastModifiedBy>
  <cp:revision>38</cp:revision>
  <dcterms:created xsi:type="dcterms:W3CDTF">2018-06-07T15:04:06Z</dcterms:created>
  <dcterms:modified xsi:type="dcterms:W3CDTF">2019-11-18T02:11:08Z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0x01010028C27F6A29DBC5499A29145CCF8A6FEF</vt:lpwstr>
  </property>
</Properties>
</file>